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0" r:id="rId3"/>
    <p:sldId id="1142" r:id="rId4"/>
    <p:sldId id="1149" r:id="rId5"/>
    <p:sldId id="1143" r:id="rId6"/>
    <p:sldId id="1144" r:id="rId7"/>
    <p:sldId id="1145" r:id="rId8"/>
    <p:sldId id="1146" r:id="rId9"/>
    <p:sldId id="1147" r:id="rId10"/>
    <p:sldId id="1148" r:id="rId11"/>
    <p:sldId id="1151" r:id="rId12"/>
    <p:sldId id="1152"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  </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OK to give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one very very small scale,” the Rainbow Fish thought and did so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very much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little blue fish said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put it among his blue scales and swam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soon other fish swam 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one who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scale got 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and play with us, kind Rainbow Fish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Rainbow Fish said yes, and he knew how to be happy—sharing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19575" algn="l"/>
                <a:tab pos="6810375" algn="l"/>
                <a:tab pos="9237663"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3573016"/>
            <a:ext cx="407484" cy="461665"/>
          </a:xfrm>
          <a:prstGeom prst="rect">
            <a:avLst/>
          </a:prstGeom>
        </p:spPr>
        <p:txBody>
          <a:bodyPr wrap="none">
            <a:spAutoFit/>
          </a:bodyPr>
          <a:lstStyle/>
          <a:p>
            <a:r>
              <a:rPr lang="en-US" altLang="zh-CN" sz="2400"/>
              <a:t>A</a:t>
            </a:r>
            <a:endParaRPr lang="zh-CN" altLang="en-US"/>
          </a:p>
        </p:txBody>
      </p:sp>
      <p:sp>
        <p:nvSpPr>
          <p:cNvPr id="4" name="内容占位符 15"/>
          <p:cNvSpPr txBox="1">
            <a:spLocks/>
          </p:cNvSpPr>
          <p:nvPr/>
        </p:nvSpPr>
        <p:spPr bwMode="auto">
          <a:xfrm>
            <a:off x="360854" y="414908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考查人称代词辨析。句意：只给他一小片非常非常小的鳞片是没关系的</a:t>
            </a:r>
            <a:r>
              <a:rPr lang="en-US" altLang="zh-CN" b="1" smtClean="0">
                <a:solidFill>
                  <a:srgbClr val="FF0000"/>
                </a:solidFill>
                <a:latin typeface="+mj-ea"/>
                <a:ea typeface="+mj-ea"/>
              </a:rPr>
              <a:t>……</a:t>
            </a:r>
            <a:r>
              <a:rPr lang="en-US" altLang="zh-CN" b="1" smtClean="0">
                <a:solidFill>
                  <a:srgbClr val="FF0000"/>
                </a:solidFill>
                <a:latin typeface="Times New Roman" panose="02020603050405020304" pitchFamily="18" charset="0"/>
                <a:ea typeface="宋体" panose="02010600030101010101" pitchFamily="2" charset="-122"/>
              </a:rPr>
              <a:t>him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代指上一段提到的</a:t>
            </a:r>
            <a:r>
              <a:rPr lang="en-US" altLang="zh-CN" b="1" smtClean="0">
                <a:solidFill>
                  <a:srgbClr val="FF0000"/>
                </a:solidFill>
                <a:latin typeface="Times New Roman" panose="02020603050405020304" pitchFamily="18" charset="0"/>
                <a:ea typeface="宋体" panose="02010600030101010101" pitchFamily="2" charset="-122"/>
              </a:rPr>
              <a:t>“a little blue fish”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358235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OK to give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one very very small scale,” the Rainbow Fish thought and did so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very much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little blue fish said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put it among his blue scales and swam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soon other fish swam 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one who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scale got 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and play with us, kind Rainbow Fish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Rainbow Fish said yes, and he knew how to be happy—sharing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19575" algn="l"/>
                <a:tab pos="6810375" algn="l"/>
                <a:tab pos="923766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freely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seriously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2068" y="3590291"/>
            <a:ext cx="407484" cy="461665"/>
          </a:xfrm>
          <a:prstGeom prst="rect">
            <a:avLst/>
          </a:prstGeom>
        </p:spPr>
        <p:txBody>
          <a:bodyPr wrap="none">
            <a:spAutoFit/>
          </a:bodyPr>
          <a:lstStyle/>
          <a:p>
            <a:r>
              <a:rPr lang="en-US" altLang="zh-CN" sz="2400"/>
              <a:t>D</a:t>
            </a:r>
            <a:endParaRPr lang="zh-CN" altLang="en-US"/>
          </a:p>
        </p:txBody>
      </p:sp>
      <p:sp>
        <p:nvSpPr>
          <p:cNvPr id="4" name="内容占位符 16"/>
          <p:cNvSpPr txBox="1">
            <a:spLocks/>
          </p:cNvSpPr>
          <p:nvPr/>
        </p:nvSpPr>
        <p:spPr bwMode="auto">
          <a:xfrm>
            <a:off x="360854" y="419302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考查副词辨析。句意：蓝色小鱼激动地说：</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非常谢谢你！</a:t>
            </a:r>
            <a:r>
              <a:rPr lang="en-US" altLang="zh-CN" b="1" dirty="0" smtClean="0">
                <a:solidFill>
                  <a:srgbClr val="FF0000"/>
                </a:solidFill>
                <a:latin typeface="+mj-ea"/>
                <a:ea typeface="+mj-ea"/>
              </a:rPr>
              <a:t>”</a:t>
            </a:r>
            <a:r>
              <a:rPr lang="en-US" altLang="zh-CN" b="1" dirty="0" smtClean="0">
                <a:solidFill>
                  <a:srgbClr val="FF0000"/>
                </a:solidFill>
                <a:latin typeface="Times New Roman" panose="02020603050405020304" pitchFamily="18" charset="0"/>
                <a:ea typeface="宋体" panose="02010600030101010101" pitchFamily="2" charset="-122"/>
              </a:rPr>
              <a:t>freely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自由地；</a:t>
            </a:r>
            <a:r>
              <a:rPr lang="en-US" altLang="zh-CN" b="1" dirty="0" smtClean="0">
                <a:solidFill>
                  <a:srgbClr val="FF0000"/>
                </a:solidFill>
                <a:latin typeface="Times New Roman" panose="02020603050405020304" pitchFamily="18" charset="0"/>
                <a:ea typeface="宋体" panose="02010600030101010101" pitchFamily="2" charset="-122"/>
              </a:rPr>
              <a:t>seriously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严重地；</a:t>
            </a:r>
            <a:r>
              <a:rPr lang="en-US" altLang="zh-CN" b="1" dirty="0" smtClean="0">
                <a:solidFill>
                  <a:srgbClr val="FF0000"/>
                </a:solidFill>
                <a:latin typeface="Times New Roman" panose="02020603050405020304" pitchFamily="18" charset="0"/>
                <a:ea typeface="宋体" panose="02010600030101010101" pitchFamily="2" charset="-122"/>
              </a:rPr>
              <a:t>comfortably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舒适地；</a:t>
            </a:r>
            <a:r>
              <a:rPr lang="en-US" altLang="zh-CN" b="1" dirty="0" smtClean="0">
                <a:solidFill>
                  <a:srgbClr val="FF0000"/>
                </a:solidFill>
                <a:latin typeface="Times New Roman" panose="02020603050405020304" pitchFamily="18" charset="0"/>
                <a:ea typeface="宋体" panose="02010600030101010101" pitchFamily="2" charset="-122"/>
              </a:rPr>
              <a:t>excitedly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兴奋地。由前面的</a:t>
            </a:r>
            <a:r>
              <a:rPr lang="en-US" altLang="zh-CN" b="1" dirty="0" smtClean="0">
                <a:solidFill>
                  <a:srgbClr val="FF0000"/>
                </a:solidFill>
                <a:latin typeface="Times New Roman" panose="02020603050405020304" pitchFamily="18" charset="0"/>
                <a:ea typeface="宋体" panose="02010600030101010101" pitchFamily="2" charset="-122"/>
              </a:rPr>
              <a:t>“Thank you very much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蓝色小鱼此时是很开心和激动的。故选</a:t>
            </a:r>
            <a:r>
              <a:rPr lang="en-US" altLang="zh-CN" b="1" dirty="0" smtClean="0">
                <a:solidFill>
                  <a:srgbClr val="FF0000"/>
                </a:solidFill>
                <a:latin typeface="Times New Roman" panose="02020603050405020304" pitchFamily="18" charset="0"/>
                <a:ea typeface="宋体" panose="02010600030101010101" pitchFamily="2" charset="-122"/>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89800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OK to give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one very very small scale,” the Rainbow Fish thought and did so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very much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little blue fish said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put it among his blue scales and swam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soon other fish swam 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one who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scale got 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and play with us, kind Rainbow Fish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Rainbow Fish said yes, and he knew how to be happy—sharing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4219575" algn="l"/>
                <a:tab pos="6810375" algn="l"/>
                <a:tab pos="923766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15</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wanted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found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lost	</a:t>
            </a:r>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hoped</a:t>
            </a:r>
          </a:p>
        </p:txBody>
      </p:sp>
      <p:sp>
        <p:nvSpPr>
          <p:cNvPr id="3" name="矩形 2"/>
          <p:cNvSpPr/>
          <p:nvPr/>
        </p:nvSpPr>
        <p:spPr>
          <a:xfrm>
            <a:off x="838622" y="3596462"/>
            <a:ext cx="407484" cy="461665"/>
          </a:xfrm>
          <a:prstGeom prst="rect">
            <a:avLst/>
          </a:prstGeom>
        </p:spPr>
        <p:txBody>
          <a:bodyPr wrap="none">
            <a:spAutoFit/>
          </a:bodyPr>
          <a:lstStyle/>
          <a:p>
            <a:r>
              <a:rPr lang="en-US" altLang="zh-CN" sz="2400"/>
              <a:t>A</a:t>
            </a:r>
            <a:endParaRPr lang="zh-CN" altLang="en-US"/>
          </a:p>
        </p:txBody>
      </p:sp>
      <p:sp>
        <p:nvSpPr>
          <p:cNvPr id="4" name="内容占位符 17"/>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考查动词辨析。句意：每条想得到一小片彩虹鱼鳞片的鱼儿都拿到了（</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鳞片</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want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a:t>
            </a:r>
            <a:r>
              <a:rPr lang="en-US" altLang="zh-CN" b="1" smtClean="0">
                <a:solidFill>
                  <a:srgbClr val="FF0000"/>
                </a:solidFill>
                <a:latin typeface="Times New Roman" panose="02020603050405020304" pitchFamily="18" charset="0"/>
                <a:ea typeface="宋体" panose="02010600030101010101" pitchFamily="2" charset="-122"/>
              </a:rPr>
              <a:t>find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发现；</a:t>
            </a:r>
            <a:r>
              <a:rPr lang="en-US" altLang="zh-CN" b="1" smtClean="0">
                <a:solidFill>
                  <a:srgbClr val="FF0000"/>
                </a:solidFill>
                <a:latin typeface="Times New Roman" panose="02020603050405020304" pitchFamily="18" charset="0"/>
                <a:ea typeface="宋体" panose="02010600030101010101" pitchFamily="2" charset="-122"/>
              </a:rPr>
              <a:t>lose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丢失；</a:t>
            </a:r>
            <a:r>
              <a:rPr lang="en-US" altLang="zh-CN" b="1" smtClean="0">
                <a:solidFill>
                  <a:srgbClr val="FF0000"/>
                </a:solidFill>
                <a:latin typeface="Times New Roman" panose="02020603050405020304" pitchFamily="18" charset="0"/>
                <a:ea typeface="宋体" panose="02010600030101010101" pitchFamily="2" charset="-122"/>
              </a:rPr>
              <a:t>hope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希望。此处是指想要鱼鳞之意。故选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168636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2589"/>
            <a:ext cx="11485848" cy="1130246"/>
          </a:xfrm>
        </p:spPr>
        <p:txBody>
          <a:bodyPr/>
          <a:lstStyle/>
          <a:p>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讲述了一条美丽但自私的彩虹鱼学会分享而获得友谊和快乐的童话故事。</a:t>
            </a:r>
            <a:endParaRPr lang="zh-CN" altLang="en-US"/>
          </a:p>
        </p:txBody>
      </p:sp>
      <p:pic>
        <p:nvPicPr>
          <p:cNvPr id="3" name="图片 2"/>
          <p:cNvPicPr>
            <a:picLocks noChangeAspect="1"/>
          </p:cNvPicPr>
          <p:nvPr/>
        </p:nvPicPr>
        <p:blipFill>
          <a:blip r:embed="rId2"/>
          <a:stretch>
            <a:fillRect/>
          </a:stretch>
        </p:blipFill>
        <p:spPr>
          <a:xfrm>
            <a:off x="778095" y="836712"/>
            <a:ext cx="10634223" cy="1159316"/>
          </a:xfrm>
          <a:prstGeom prst="rect">
            <a:avLst/>
          </a:prstGeom>
        </p:spPr>
      </p:pic>
      <p:pic>
        <p:nvPicPr>
          <p:cNvPr id="5" name="语篇导航-DA.eps" descr="id:2147486996;FounderCES"/>
          <p:cNvPicPr/>
          <p:nvPr/>
        </p:nvPicPr>
        <p:blipFill>
          <a:blip r:embed="rId3"/>
          <a:stretch>
            <a:fillRect/>
          </a:stretch>
        </p:blipFill>
        <p:spPr>
          <a:xfrm>
            <a:off x="478582" y="2199064"/>
            <a:ext cx="1528445" cy="373380"/>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4524315"/>
          </a:xfrm>
        </p:spPr>
        <p:txBody>
          <a:bodyPr/>
          <a:lstStyle/>
          <a:p>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There lived a fish in the deep </a:t>
            </a:r>
            <a:r>
              <a:rPr lang="en-US" altLang="zh-CN" dirty="0" err="1">
                <a:solidFill>
                  <a:srgbClr val="000000"/>
                </a:solidFill>
                <a:latin typeface="Times New Roman" panose="02020603050405020304" pitchFamily="18" charset="0"/>
                <a:ea typeface="宋体" panose="02010600030101010101" pitchFamily="2" charset="-122"/>
              </a:rPr>
              <a:t>sea</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Unlike</a:t>
            </a:r>
            <a:r>
              <a:rPr lang="en-US" altLang="zh-CN" dirty="0">
                <a:solidFill>
                  <a:srgbClr val="000000"/>
                </a:solidFill>
                <a:latin typeface="Times New Roman" panose="02020603050405020304" pitchFamily="18" charset="0"/>
                <a:ea typeface="宋体" panose="02010600030101010101" pitchFamily="2" charset="-122"/>
              </a:rPr>
              <a:t> other common fish, he was the most beautiful in the </a:t>
            </a:r>
            <a:r>
              <a:rPr lang="en-US" altLang="zh-CN" dirty="0" err="1">
                <a:solidFill>
                  <a:srgbClr val="000000"/>
                </a:solidFill>
                <a:latin typeface="Times New Roman" panose="02020603050405020304" pitchFamily="18" charset="0"/>
                <a:ea typeface="宋体" panose="02010600030101010101" pitchFamily="2" charset="-122"/>
              </a:rPr>
              <a:t>sea</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His</a:t>
            </a:r>
            <a:r>
              <a:rPr lang="en-US" altLang="zh-CN" dirty="0">
                <a:solidFill>
                  <a:srgbClr val="000000"/>
                </a:solidFill>
                <a:latin typeface="Times New Roman" panose="02020603050405020304" pitchFamily="18" charset="0"/>
                <a:ea typeface="宋体" panose="02010600030101010101" pitchFamily="2" charset="-122"/>
              </a:rPr>
              <a:t> scales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鱼鳞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were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—blue, green, purple, orange</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just like the rainbow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彩虹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So other fish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 him Rainbow </a:t>
            </a:r>
            <a:r>
              <a:rPr lang="en-US" altLang="zh-CN" dirty="0" err="1">
                <a:solidFill>
                  <a:srgbClr val="000000"/>
                </a:solidFill>
                <a:latin typeface="Times New Roman" panose="02020603050405020304" pitchFamily="18" charset="0"/>
                <a:ea typeface="宋体" panose="02010600030101010101" pitchFamily="2" charset="-122"/>
              </a:rPr>
              <a:t>Fish</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“Rainbow</a:t>
            </a:r>
            <a:r>
              <a:rPr lang="en-US" altLang="zh-CN" dirty="0">
                <a:solidFill>
                  <a:srgbClr val="000000"/>
                </a:solidFill>
                <a:latin typeface="Times New Roman" panose="02020603050405020304" pitchFamily="18" charset="0"/>
                <a:ea typeface="宋体" panose="02010600030101010101" pitchFamily="2" charset="-122"/>
              </a:rPr>
              <a:t> Fish, come and play with 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they </a:t>
            </a:r>
            <a:r>
              <a:rPr lang="en-US" altLang="zh-CN" dirty="0" err="1">
                <a:solidFill>
                  <a:srgbClr val="000000"/>
                </a:solidFill>
                <a:latin typeface="Times New Roman" panose="02020603050405020304" pitchFamily="18" charset="0"/>
                <a:ea typeface="宋体" panose="02010600030101010101" pitchFamily="2" charset="-122"/>
              </a:rPr>
              <a:t>said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But</a:t>
            </a:r>
            <a:r>
              <a:rPr lang="en-US" altLang="zh-CN" dirty="0">
                <a:solidFill>
                  <a:srgbClr val="000000"/>
                </a:solidFill>
                <a:latin typeface="Times New Roman" panose="02020603050405020304" pitchFamily="18" charset="0"/>
                <a:ea typeface="宋体" panose="02010600030101010101" pitchFamily="2" charset="-122"/>
              </a:rPr>
              <a:t> he didn’t even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 them and swam away</a:t>
            </a:r>
            <a:r>
              <a:rPr lang="en-US" altLang="zh-CN" dirty="0" smtClean="0">
                <a:solidFill>
                  <a:srgbClr val="000000"/>
                </a:solidFill>
                <a:latin typeface="宋体" panose="02010600030101010101" pitchFamily="2" charset="-122"/>
                <a:cs typeface="Times New Roman" panose="02020603050405020304" pitchFamily="18" charset="0"/>
              </a:rPr>
              <a:t>.</a:t>
            </a:r>
            <a:endParaRPr lang="en-US" altLang="zh-CN" dirty="0"/>
          </a:p>
          <a:p>
            <a:pPr hangingPunct="0">
              <a:spcAft>
                <a:spcPts val="0"/>
              </a:spcAft>
              <a:tabLst>
                <a:tab pos="3951288" algn="l"/>
                <a:tab pos="6810375" algn="l"/>
                <a:tab pos="91440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810375" algn="l"/>
                <a:tab pos="914400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810375" algn="l"/>
                <a:tab pos="914400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810375" algn="l"/>
                <a:tab pos="91440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kept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8907" y="2990022"/>
            <a:ext cx="389850" cy="461665"/>
          </a:xfrm>
          <a:prstGeom prst="rect">
            <a:avLst/>
          </a:prstGeom>
        </p:spPr>
        <p:txBody>
          <a:bodyPr wrap="none">
            <a:spAutoFit/>
          </a:bodyPr>
          <a:lstStyle/>
          <a:p>
            <a:r>
              <a:rPr lang="en-US" altLang="zh-CN" sz="2400"/>
              <a:t>B</a:t>
            </a:r>
            <a:endParaRPr lang="zh-CN" altLang="en-US"/>
          </a:p>
        </p:txBody>
      </p:sp>
      <p:sp>
        <p:nvSpPr>
          <p:cNvPr id="4" name="内容占位符 1"/>
          <p:cNvSpPr txBox="1">
            <a:spLocks/>
          </p:cNvSpPr>
          <p:nvPr/>
        </p:nvSpPr>
        <p:spPr bwMode="auto">
          <a:xfrm>
            <a:off x="360854" y="346946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考查形容词辨析。句意：他的鱼鳞是彩色的。根据后一句</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就像一道彩虹那样</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他的鱼鳞是彩色的。故选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852015" y="4642360"/>
            <a:ext cx="407484" cy="461665"/>
          </a:xfrm>
          <a:prstGeom prst="rect">
            <a:avLst/>
          </a:prstGeom>
        </p:spPr>
        <p:txBody>
          <a:bodyPr wrap="none">
            <a:spAutoFit/>
          </a:bodyPr>
          <a:lstStyle/>
          <a:p>
            <a:r>
              <a:rPr lang="en-US" altLang="zh-CN" sz="2400"/>
              <a:t>C</a:t>
            </a:r>
            <a:endParaRPr lang="zh-CN" altLang="en-US"/>
          </a:p>
        </p:txBody>
      </p:sp>
      <p:sp>
        <p:nvSpPr>
          <p:cNvPr id="6" name="内容占位符 2"/>
          <p:cNvSpPr txBox="1">
            <a:spLocks/>
          </p:cNvSpPr>
          <p:nvPr/>
        </p:nvSpPr>
        <p:spPr bwMode="auto">
          <a:xfrm>
            <a:off x="360854" y="49851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3494088" algn="l"/>
                <a:tab pos="5645150" algn="l"/>
                <a:tab pos="9861550" algn="l"/>
              </a:tabLst>
            </a:pP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考查动词辨析。句意：所以其他的鱼都叫它彩虹鱼。</a:t>
            </a:r>
            <a:r>
              <a:rPr lang="en-US" altLang="zh-CN" b="1" dirty="0" smtClean="0">
                <a:solidFill>
                  <a:srgbClr val="FF0000"/>
                </a:solidFill>
                <a:latin typeface="Times New Roman" panose="02020603050405020304" pitchFamily="18" charset="0"/>
                <a:ea typeface="宋体" panose="02010600030101010101" pitchFamily="2" charset="-122"/>
              </a:rPr>
              <a:t>make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b="1" dirty="0" smtClean="0">
                <a:solidFill>
                  <a:srgbClr val="FF0000"/>
                </a:solidFill>
                <a:latin typeface="Times New Roman" panose="02020603050405020304" pitchFamily="18" charset="0"/>
                <a:ea typeface="宋体" panose="02010600030101010101" pitchFamily="2" charset="-122"/>
              </a:rPr>
              <a:t>keep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a:t>
            </a:r>
            <a:r>
              <a:rPr lang="en-US" altLang="zh-CN" b="1" dirty="0" smtClean="0">
                <a:solidFill>
                  <a:srgbClr val="FF0000"/>
                </a:solidFill>
                <a:latin typeface="Times New Roman" panose="02020603050405020304" pitchFamily="18" charset="0"/>
                <a:ea typeface="宋体" panose="02010600030101010101" pitchFamily="2" charset="-122"/>
              </a:rPr>
              <a:t>put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安放</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都不符合语境。</a:t>
            </a:r>
            <a:r>
              <a:rPr lang="en-US" altLang="zh-CN" b="1" dirty="0" smtClean="0">
                <a:solidFill>
                  <a:srgbClr val="FF0000"/>
                </a:solidFill>
                <a:latin typeface="Times New Roman" panose="02020603050405020304" pitchFamily="18" charset="0"/>
                <a:ea typeface="宋体" panose="02010600030101010101" pitchFamily="2" charset="-122"/>
              </a:rPr>
              <a:t>call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喊</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叫。</a:t>
            </a:r>
            <a:r>
              <a:rPr lang="en-US" altLang="zh-CN" b="1" dirty="0" smtClean="0">
                <a:solidFill>
                  <a:srgbClr val="FF0000"/>
                </a:solidFill>
                <a:latin typeface="Times New Roman" panose="02020603050405020304" pitchFamily="18" charset="0"/>
                <a:ea typeface="宋体" panose="02010600030101010101" pitchFamily="2" charset="-122"/>
              </a:rPr>
              <a:t>call </a:t>
            </a:r>
            <a:r>
              <a:rPr lang="en-US" altLang="zh-CN" b="1" dirty="0" err="1" smtClean="0">
                <a:solidFill>
                  <a:srgbClr val="FF0000"/>
                </a:solidFill>
                <a:latin typeface="Times New Roman" panose="02020603050405020304" pitchFamily="18" charset="0"/>
                <a:ea typeface="宋体" panose="02010600030101010101" pitchFamily="2" charset="-122"/>
              </a:rPr>
              <a:t>sb</a:t>
            </a:r>
            <a:r>
              <a:rPr lang="en-US" altLang="zh-CN" b="1" dirty="0" smtClean="0">
                <a:solidFill>
                  <a:srgbClr val="FF0000"/>
                </a:solidFill>
                <a:latin typeface="Times New Roman" panose="02020603050405020304" pitchFamily="18" charset="0"/>
                <a:ea typeface="宋体" panose="02010600030101010101" pitchFamily="2" charset="-122"/>
              </a:rPr>
              <a:t> </a:t>
            </a:r>
            <a:r>
              <a:rPr lang="en-US" altLang="zh-CN" b="1" dirty="0" err="1" smtClean="0">
                <a:solidFill>
                  <a:srgbClr val="FF0000"/>
                </a:solidFill>
                <a:latin typeface="Times New Roman" panose="02020603050405020304" pitchFamily="18" charset="0"/>
                <a:ea typeface="宋体" panose="02010600030101010101" pitchFamily="2" charset="-122"/>
              </a:rPr>
              <a:t>sth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为固定短语</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称呼某人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rPr>
              <a:t>There lived a fish in the deep sea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Unlike other common fish, he was the most beautiful in the sea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His scales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鱼鳞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were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rPr>
              <a:t>—blue, green, purple, orange</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just like the rainbow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彩虹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So other fish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rPr>
              <a:t> him Rainbow Fish</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“Rainbow Fish, come and play with 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they said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But he didn’t even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rPr>
              <a:t> them and swam away</a:t>
            </a:r>
            <a:r>
              <a:rPr lang="en-US" altLang="zh-CN" smtClean="0">
                <a:solidFill>
                  <a:srgbClr val="000000"/>
                </a:solidFill>
                <a:latin typeface="宋体" panose="02010600030101010101" pitchFamily="2" charset="-122"/>
                <a:cs typeface="Times New Roman" panose="02020603050405020304" pitchFamily="18" charset="0"/>
              </a:rPr>
              <a:t>.</a:t>
            </a:r>
          </a:p>
          <a:p>
            <a:pPr>
              <a:tabLst>
                <a:tab pos="3951288" algn="l"/>
                <a:tab pos="6810375" algn="l"/>
                <a:tab pos="91440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rPr>
              <a:t>3</a:t>
            </a:r>
            <a:r>
              <a:rPr lang="en-US" altLang="zh-CN" smtClean="0">
                <a:solidFill>
                  <a:srgbClr val="00B0F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A</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helped with	B</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looked at	C</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looked after	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learned from</a:t>
            </a:r>
          </a:p>
        </p:txBody>
      </p:sp>
      <p:sp>
        <p:nvSpPr>
          <p:cNvPr id="3" name="矩形 2"/>
          <p:cNvSpPr/>
          <p:nvPr/>
        </p:nvSpPr>
        <p:spPr>
          <a:xfrm>
            <a:off x="862068" y="3057237"/>
            <a:ext cx="389850" cy="461665"/>
          </a:xfrm>
          <a:prstGeom prst="rect">
            <a:avLst/>
          </a:prstGeom>
        </p:spPr>
        <p:txBody>
          <a:bodyPr wrap="none">
            <a:spAutoFit/>
          </a:bodyPr>
          <a:lstStyle/>
          <a:p>
            <a:r>
              <a:rPr lang="en-US" altLang="zh-CN" sz="2400"/>
              <a:t>B</a:t>
            </a:r>
            <a:endParaRPr lang="zh-CN" altLang="en-US"/>
          </a:p>
        </p:txBody>
      </p:sp>
      <p:sp>
        <p:nvSpPr>
          <p:cNvPr id="4" name="内容占位符 4"/>
          <p:cNvSpPr txBox="1">
            <a:spLocks/>
          </p:cNvSpPr>
          <p:nvPr/>
        </p:nvSpPr>
        <p:spPr bwMode="auto">
          <a:xfrm>
            <a:off x="360854" y="354495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考查动词短语辨析。句意：但是</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他甚至看都没看他们</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就游走了。</a:t>
            </a:r>
            <a:r>
              <a:rPr lang="en-US" altLang="zh-CN" b="1" dirty="0" smtClean="0">
                <a:solidFill>
                  <a:srgbClr val="FF0000"/>
                </a:solidFill>
                <a:latin typeface="Times New Roman" panose="02020603050405020304" pitchFamily="18" charset="0"/>
                <a:ea typeface="宋体" panose="02010600030101010101" pitchFamily="2" charset="-122"/>
              </a:rPr>
              <a:t>help with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帮忙；</a:t>
            </a:r>
            <a:r>
              <a:rPr lang="en-US" altLang="zh-CN" b="1" dirty="0" smtClean="0">
                <a:solidFill>
                  <a:srgbClr val="FF0000"/>
                </a:solidFill>
                <a:latin typeface="Times New Roman" panose="02020603050405020304" pitchFamily="18" charset="0"/>
                <a:ea typeface="宋体" panose="02010600030101010101" pitchFamily="2" charset="-122"/>
              </a:rPr>
              <a:t>look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smtClean="0">
                <a:solidFill>
                  <a:srgbClr val="FF0000"/>
                </a:solidFill>
                <a:latin typeface="Times New Roman" panose="02020603050405020304" pitchFamily="18" charset="0"/>
                <a:ea typeface="宋体" panose="02010600030101010101" pitchFamily="2" charset="-122"/>
              </a:rPr>
              <a:t>look after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照顾</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照看；</a:t>
            </a:r>
            <a:r>
              <a:rPr lang="en-US" altLang="zh-CN" b="1" dirty="0" smtClean="0">
                <a:solidFill>
                  <a:srgbClr val="FF0000"/>
                </a:solidFill>
                <a:latin typeface="Times New Roman" panose="02020603050405020304" pitchFamily="18" charset="0"/>
                <a:ea typeface="宋体" panose="02010600030101010101" pitchFamily="2" charset="-122"/>
              </a:rPr>
              <a:t>learn from</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学习。此处是指</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理睬</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55331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 little blue fish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towards Rainbow Fish and asked, “Would you please give me a few scales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way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away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Rainbow Fish shouted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762375" algn="l"/>
                <a:tab pos="6283325" algn="l"/>
                <a:tab pos="87915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swam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flew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walked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283325" algn="l"/>
                <a:tab pos="87915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283325" algn="l"/>
                <a:tab pos="87915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283325" algn="l"/>
                <a:tab pos="87915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5</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slowly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quietly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happily	</a:t>
            </a:r>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angrily</a:t>
            </a:r>
          </a:p>
        </p:txBody>
      </p:sp>
      <p:sp>
        <p:nvSpPr>
          <p:cNvPr id="3" name="矩形 2"/>
          <p:cNvSpPr/>
          <p:nvPr/>
        </p:nvSpPr>
        <p:spPr>
          <a:xfrm>
            <a:off x="838622" y="1928555"/>
            <a:ext cx="407484" cy="461665"/>
          </a:xfrm>
          <a:prstGeom prst="rect">
            <a:avLst/>
          </a:prstGeom>
        </p:spPr>
        <p:txBody>
          <a:bodyPr wrap="none">
            <a:spAutoFit/>
          </a:bodyPr>
          <a:lstStyle/>
          <a:p>
            <a:r>
              <a:rPr lang="en-US" altLang="zh-CN" sz="2400"/>
              <a:t>A</a:t>
            </a:r>
            <a:endParaRPr lang="zh-CN" altLang="en-US"/>
          </a:p>
        </p:txBody>
      </p:sp>
      <p:sp>
        <p:nvSpPr>
          <p:cNvPr id="4" name="内容占位符 5"/>
          <p:cNvSpPr txBox="1">
            <a:spLocks/>
          </p:cNvSpPr>
          <p:nvPr/>
        </p:nvSpPr>
        <p:spPr bwMode="auto">
          <a:xfrm>
            <a:off x="360854" y="244277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考查动词辨析。句意：有一天</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一条蓝色的小鱼向彩虹鱼游过来并问他：</a:t>
            </a:r>
            <a:r>
              <a:rPr lang="en-US" altLang="zh-CN" b="1" smtClean="0">
                <a:solidFill>
                  <a:srgbClr val="FF0000"/>
                </a:solidFill>
                <a:latin typeface="+mj-ea"/>
                <a:ea typeface="+mj-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你能给我几片鱼鳞吗？</a:t>
            </a:r>
            <a:r>
              <a:rPr lang="en-US" altLang="zh-CN" b="1" smtClean="0">
                <a:solidFill>
                  <a:srgbClr val="FF0000"/>
                </a:solidFill>
                <a:latin typeface="+mj-ea"/>
                <a:ea typeface="+mj-ea"/>
              </a:rPr>
              <a:t>”</a:t>
            </a:r>
            <a:r>
              <a:rPr lang="en-US" altLang="zh-CN" b="1" smtClean="0">
                <a:solidFill>
                  <a:srgbClr val="FF0000"/>
                </a:solidFill>
                <a:latin typeface="Times New Roman" panose="02020603050405020304" pitchFamily="18" charset="0"/>
                <a:ea typeface="宋体" panose="02010600030101010101" pitchFamily="2" charset="-122"/>
              </a:rPr>
              <a:t>swim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游；</a:t>
            </a:r>
            <a:r>
              <a:rPr lang="en-US" altLang="zh-CN" b="1" smtClean="0">
                <a:solidFill>
                  <a:srgbClr val="FF0000"/>
                </a:solidFill>
                <a:latin typeface="Times New Roman" panose="02020603050405020304" pitchFamily="18" charset="0"/>
                <a:ea typeface="宋体" panose="02010600030101010101" pitchFamily="2" charset="-122"/>
              </a:rPr>
              <a:t>fly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飞；</a:t>
            </a:r>
            <a:r>
              <a:rPr lang="en-US" altLang="zh-CN" b="1" smtClean="0">
                <a:solidFill>
                  <a:srgbClr val="FF0000"/>
                </a:solidFill>
                <a:latin typeface="Times New Roman" panose="02020603050405020304" pitchFamily="18" charset="0"/>
                <a:ea typeface="宋体" panose="02010600030101010101" pitchFamily="2" charset="-122"/>
              </a:rPr>
              <a:t>walk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走；</a:t>
            </a:r>
            <a:r>
              <a:rPr lang="en-US" altLang="zh-CN" b="1" smtClean="0">
                <a:solidFill>
                  <a:srgbClr val="FF0000"/>
                </a:solidFill>
                <a:latin typeface="Times New Roman" panose="02020603050405020304" pitchFamily="18" charset="0"/>
                <a:ea typeface="宋体" panose="02010600030101010101" pitchFamily="2" charset="-122"/>
              </a:rPr>
              <a:t>run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跑。故选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5" name="矩形 4"/>
          <p:cNvSpPr/>
          <p:nvPr/>
        </p:nvSpPr>
        <p:spPr>
          <a:xfrm>
            <a:off x="873791" y="3589219"/>
            <a:ext cx="407484" cy="461665"/>
          </a:xfrm>
          <a:prstGeom prst="rect">
            <a:avLst/>
          </a:prstGeom>
        </p:spPr>
        <p:txBody>
          <a:bodyPr wrap="none">
            <a:spAutoFit/>
          </a:bodyPr>
          <a:lstStyle/>
          <a:p>
            <a:r>
              <a:rPr lang="en-US" altLang="zh-CN" sz="2400"/>
              <a:t>D</a:t>
            </a:r>
            <a:endParaRPr lang="zh-CN" altLang="en-US"/>
          </a:p>
        </p:txBody>
      </p:sp>
      <p:sp>
        <p:nvSpPr>
          <p:cNvPr id="6" name="内容占位符 7"/>
          <p:cNvSpPr txBox="1">
            <a:spLocks/>
          </p:cNvSpPr>
          <p:nvPr/>
        </p:nvSpPr>
        <p:spPr bwMode="auto">
          <a:xfrm>
            <a:off x="360854" y="414908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没门！走开！</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彩虹鱼生气地大喊。</a:t>
            </a:r>
            <a:r>
              <a:rPr lang="en-US" altLang="zh-CN" b="1" dirty="0" smtClean="0">
                <a:solidFill>
                  <a:srgbClr val="FF0000"/>
                </a:solidFill>
                <a:latin typeface="Times New Roman" panose="02020603050405020304" pitchFamily="18" charset="0"/>
                <a:ea typeface="宋体" panose="02010600030101010101" pitchFamily="2" charset="-122"/>
              </a:rPr>
              <a:t>slowly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慢慢地</a:t>
            </a:r>
            <a:r>
              <a:rPr lang="en-US" altLang="zh-CN" b="1" dirty="0" smtClean="0">
                <a:solidFill>
                  <a:srgbClr val="FF0000"/>
                </a:solidFill>
                <a:latin typeface="Times New Roman" panose="02020603050405020304" pitchFamily="18" charset="0"/>
                <a:ea typeface="宋体" panose="02010600030101010101" pitchFamily="2" charset="-122"/>
              </a:rPr>
              <a:t>,quietly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小声地</a:t>
            </a:r>
            <a:r>
              <a:rPr lang="en-US" altLang="zh-CN" b="1" dirty="0" smtClean="0">
                <a:solidFill>
                  <a:srgbClr val="FF0000"/>
                </a:solidFill>
                <a:latin typeface="+mj-ea"/>
              </a:rPr>
              <a:t>,</a:t>
            </a:r>
            <a:r>
              <a:rPr lang="en-US" altLang="zh-CN" b="1" dirty="0" smtClean="0">
                <a:solidFill>
                  <a:srgbClr val="FF0000"/>
                </a:solidFill>
                <a:latin typeface="Times New Roman" panose="02020603050405020304" pitchFamily="18" charset="0"/>
                <a:ea typeface="宋体" panose="02010600030101010101" pitchFamily="2" charset="-122"/>
              </a:rPr>
              <a:t>happily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开心地</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都不能显示出它内心的傲慢。</a:t>
            </a:r>
            <a:r>
              <a:rPr lang="en-US" altLang="zh-CN" b="1" dirty="0" smtClean="0">
                <a:solidFill>
                  <a:srgbClr val="FF0000"/>
                </a:solidFill>
                <a:latin typeface="Times New Roman" panose="02020603050405020304" pitchFamily="18" charset="0"/>
                <a:ea typeface="宋体" panose="02010600030101010101" pitchFamily="2" charset="-122"/>
              </a:rPr>
              <a:t>angrily</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愤怒地</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dirty="0" smtClean="0">
                <a:solidFill>
                  <a:srgbClr val="FF0000"/>
                </a:solidFill>
                <a:latin typeface="Times New Roman" panose="02020603050405020304" pitchFamily="18" charset="0"/>
                <a:ea typeface="宋体" panose="02010600030101010101" pitchFamily="2" charset="-122"/>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little blue fish was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told other fish what happened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Rainbow Fish became the loneliest one in the sea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587750" algn="l"/>
                <a:tab pos="6283325" algn="l"/>
                <a:tab pos="87915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bored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shy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587750" algn="l"/>
                <a:tab pos="6283325" algn="l"/>
                <a:tab pos="87915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587750" algn="l"/>
                <a:tab pos="6283325" algn="l"/>
                <a:tab pos="87915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587750" algn="l"/>
                <a:tab pos="6283325" algn="l"/>
                <a:tab pos="87915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587750" algn="l"/>
                <a:tab pos="6283325" algn="l"/>
                <a:tab pos="87915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rPr>
              <a:t>7</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At least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As a result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At first	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For this </a:t>
            </a:r>
            <a:r>
              <a:rPr lang="en-US" altLang="zh-CN" smtClean="0">
                <a:solidFill>
                  <a:srgbClr val="000000"/>
                </a:solidFill>
                <a:latin typeface="Times New Roman" panose="02020603050405020304" pitchFamily="18" charset="0"/>
                <a:ea typeface="宋体" panose="02010600030101010101" pitchFamily="2" charset="-122"/>
              </a:rPr>
              <a:t>reason</a:t>
            </a:r>
          </a:p>
        </p:txBody>
      </p:sp>
      <p:sp>
        <p:nvSpPr>
          <p:cNvPr id="3" name="矩形 2"/>
          <p:cNvSpPr/>
          <p:nvPr/>
        </p:nvSpPr>
        <p:spPr>
          <a:xfrm>
            <a:off x="838622" y="1945723"/>
            <a:ext cx="407484" cy="461665"/>
          </a:xfrm>
          <a:prstGeom prst="rect">
            <a:avLst/>
          </a:prstGeom>
        </p:spPr>
        <p:txBody>
          <a:bodyPr wrap="none">
            <a:spAutoFit/>
          </a:bodyPr>
          <a:lstStyle/>
          <a:p>
            <a:r>
              <a:rPr lang="en-US" altLang="zh-CN" sz="2400"/>
              <a:t>A</a:t>
            </a:r>
            <a:endParaRPr lang="zh-CN" altLang="en-US"/>
          </a:p>
        </p:txBody>
      </p:sp>
      <p:sp>
        <p:nvSpPr>
          <p:cNvPr id="4" name="内容占位符 8"/>
          <p:cNvSpPr txBox="1">
            <a:spLocks/>
          </p:cNvSpPr>
          <p:nvPr/>
        </p:nvSpPr>
        <p:spPr bwMode="auto">
          <a:xfrm>
            <a:off x="360854" y="24208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考查形容词辨析。句意：这条蓝色小鱼很伤心并且把刚才发生的一切告诉了其他的鱼。</a:t>
            </a:r>
            <a:r>
              <a:rPr lang="en-US" altLang="zh-CN" b="1" dirty="0" smtClean="0">
                <a:solidFill>
                  <a:srgbClr val="FF0000"/>
                </a:solidFill>
                <a:latin typeface="Times New Roman" panose="02020603050405020304" pitchFamily="18" charset="0"/>
                <a:ea typeface="宋体" panose="02010600030101010101" pitchFamily="2" charset="-122"/>
              </a:rPr>
              <a:t>sad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伤心的；</a:t>
            </a:r>
            <a:r>
              <a:rPr lang="en-US" altLang="zh-CN" b="1" dirty="0" smtClean="0">
                <a:solidFill>
                  <a:srgbClr val="FF0000"/>
                </a:solidFill>
                <a:latin typeface="Times New Roman" panose="02020603050405020304" pitchFamily="18" charset="0"/>
                <a:ea typeface="宋体" panose="02010600030101010101" pitchFamily="2" charset="-122"/>
              </a:rPr>
              <a:t>bored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无聊的；</a:t>
            </a:r>
            <a:r>
              <a:rPr lang="en-US" altLang="zh-CN" b="1" dirty="0" smtClean="0">
                <a:solidFill>
                  <a:srgbClr val="FF0000"/>
                </a:solidFill>
                <a:latin typeface="Times New Roman" panose="02020603050405020304" pitchFamily="18" charset="0"/>
                <a:ea typeface="宋体" panose="02010600030101010101" pitchFamily="2" charset="-122"/>
              </a:rPr>
              <a:t>shy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害羞的；</a:t>
            </a:r>
            <a:r>
              <a:rPr lang="en-US" altLang="zh-CN" b="1" dirty="0" smtClean="0">
                <a:solidFill>
                  <a:srgbClr val="FF0000"/>
                </a:solidFill>
                <a:latin typeface="Times New Roman" panose="02020603050405020304" pitchFamily="18" charset="0"/>
                <a:ea typeface="宋体" panose="02010600030101010101" pitchFamily="2" charset="-122"/>
              </a:rPr>
              <a:t>happy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开心的。由上一段可知</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这条蓝色的小鱼儿是伤心的。故选</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820535" y="4122190"/>
            <a:ext cx="389850" cy="461665"/>
          </a:xfrm>
          <a:prstGeom prst="rect">
            <a:avLst/>
          </a:prstGeom>
        </p:spPr>
        <p:txBody>
          <a:bodyPr wrap="none">
            <a:spAutoFit/>
          </a:bodyPr>
          <a:lstStyle/>
          <a:p>
            <a:r>
              <a:rPr lang="en-US" altLang="zh-CN" sz="2400"/>
              <a:t>B</a:t>
            </a:r>
            <a:endParaRPr lang="zh-CN" altLang="en-US"/>
          </a:p>
        </p:txBody>
      </p:sp>
      <p:sp>
        <p:nvSpPr>
          <p:cNvPr id="6" name="内容占位符 9"/>
          <p:cNvSpPr txBox="1">
            <a:spLocks/>
          </p:cNvSpPr>
          <p:nvPr/>
        </p:nvSpPr>
        <p:spPr bwMode="auto">
          <a:xfrm>
            <a:off x="360854" y="45811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考查介词短语辨析。句意：结果</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他成了海洋里最孤单的鱼。</a:t>
            </a:r>
            <a:r>
              <a:rPr lang="en-US" altLang="zh-CN" b="1" dirty="0" smtClean="0">
                <a:solidFill>
                  <a:srgbClr val="FF0000"/>
                </a:solidFill>
                <a:latin typeface="Times New Roman" panose="02020603050405020304" pitchFamily="18" charset="0"/>
                <a:ea typeface="宋体" panose="02010600030101010101" pitchFamily="2" charset="-122"/>
              </a:rPr>
              <a:t>at least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至少；</a:t>
            </a:r>
            <a:r>
              <a:rPr lang="en-US" altLang="zh-CN" b="1" dirty="0" smtClean="0">
                <a:solidFill>
                  <a:srgbClr val="FF0000"/>
                </a:solidFill>
                <a:latin typeface="Times New Roman" panose="02020603050405020304" pitchFamily="18" charset="0"/>
                <a:ea typeface="宋体" panose="02010600030101010101" pitchFamily="2" charset="-122"/>
              </a:rPr>
              <a:t>as a result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b="1" dirty="0" smtClean="0">
                <a:solidFill>
                  <a:srgbClr val="FF0000"/>
                </a:solidFill>
                <a:latin typeface="Times New Roman" panose="02020603050405020304" pitchFamily="18" charset="0"/>
                <a:ea typeface="宋体" panose="02010600030101010101" pitchFamily="2" charset="-122"/>
              </a:rPr>
              <a:t>at first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起初；</a:t>
            </a:r>
            <a:r>
              <a:rPr lang="en-US" altLang="zh-CN" b="1" dirty="0" smtClean="0">
                <a:solidFill>
                  <a:srgbClr val="FF0000"/>
                </a:solidFill>
                <a:latin typeface="Times New Roman" panose="02020603050405020304" pitchFamily="18" charset="0"/>
                <a:ea typeface="宋体" panose="02010600030101010101" pitchFamily="2" charset="-122"/>
              </a:rPr>
              <a:t>for this reason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因为这个原因。根据上文可知</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鱼儿们知道了这件事情后</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都不想找他玩了</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结果他成了海洋里最孤单的鱼。故选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morning, Rainbow Fish went to the wise octopus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章鱼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not happy at 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so beautiful,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don’t they like 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asked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762375" algn="l"/>
                <a:tab pos="6542088" algn="l"/>
                <a:tab pos="9237663"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542088" algn="l"/>
                <a:tab pos="9237663"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542088" algn="l"/>
                <a:tab pos="9237663"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542088" algn="l"/>
                <a:tab pos="9237663"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762375" algn="l"/>
                <a:tab pos="6542088" algn="l"/>
                <a:tab pos="923766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9</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so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but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or	</a:t>
            </a:r>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when</a:t>
            </a:r>
          </a:p>
        </p:txBody>
      </p:sp>
      <p:sp>
        <p:nvSpPr>
          <p:cNvPr id="3" name="矩形 2"/>
          <p:cNvSpPr/>
          <p:nvPr/>
        </p:nvSpPr>
        <p:spPr>
          <a:xfrm>
            <a:off x="838622" y="1952001"/>
            <a:ext cx="407484" cy="461665"/>
          </a:xfrm>
          <a:prstGeom prst="rect">
            <a:avLst/>
          </a:prstGeom>
        </p:spPr>
        <p:txBody>
          <a:bodyPr wrap="none">
            <a:spAutoFit/>
          </a:bodyPr>
          <a:lstStyle/>
          <a:p>
            <a:r>
              <a:rPr lang="en-US" altLang="zh-CN" sz="2400"/>
              <a:t>C</a:t>
            </a:r>
            <a:endParaRPr lang="zh-CN" altLang="en-US"/>
          </a:p>
        </p:txBody>
      </p:sp>
      <p:sp>
        <p:nvSpPr>
          <p:cNvPr id="5" name="内容占位符 10"/>
          <p:cNvSpPr txBox="1">
            <a:spLocks/>
          </p:cNvSpPr>
          <p:nvPr/>
        </p:nvSpPr>
        <p:spPr bwMode="auto">
          <a:xfrm>
            <a:off x="360854" y="24208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考查名词辨析。句意：一天早晨</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彩虹鱼去寻找聪明的章鱼帮忙。</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食物；</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头脑；</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fight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打架。根据前面的介词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dirty="0" smtClean="0">
                <a:solidFill>
                  <a:srgbClr val="FF0000"/>
                </a:solidFill>
                <a:latin typeface="+mj-ea"/>
                <a:ea typeface="+mj-ea"/>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ask for help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寻求帮助</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56256" y="4135326"/>
            <a:ext cx="389850" cy="461665"/>
          </a:xfrm>
          <a:prstGeom prst="rect">
            <a:avLst/>
          </a:prstGeom>
        </p:spPr>
        <p:txBody>
          <a:bodyPr wrap="none">
            <a:spAutoFit/>
          </a:bodyPr>
          <a:lstStyle/>
          <a:p>
            <a:r>
              <a:rPr lang="en-US" altLang="zh-CN" sz="2400"/>
              <a:t>B</a:t>
            </a:r>
            <a:endParaRPr lang="zh-CN" altLang="en-US"/>
          </a:p>
        </p:txBody>
      </p:sp>
      <p:sp>
        <p:nvSpPr>
          <p:cNvPr id="7" name="内容占位符 11"/>
          <p:cNvSpPr txBox="1">
            <a:spLocks/>
          </p:cNvSpPr>
          <p:nvPr/>
        </p:nvSpPr>
        <p:spPr bwMode="auto">
          <a:xfrm>
            <a:off x="360854" y="460301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考查连词辨析。句意：我这么漂亮</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但为什么他们都不喜欢我呢？</a:t>
            </a:r>
            <a:r>
              <a:rPr lang="en-US" altLang="zh-CN" b="1" dirty="0" smtClean="0">
                <a:solidFill>
                  <a:srgbClr val="FF0000"/>
                </a:solidFill>
                <a:latin typeface="Times New Roman" panose="02020603050405020304" pitchFamily="18" charset="0"/>
                <a:ea typeface="宋体" panose="02010600030101010101" pitchFamily="2" charset="-122"/>
              </a:rPr>
              <a:t>so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dirty="0" smtClean="0">
                <a:solidFill>
                  <a:srgbClr val="FF0000"/>
                </a:solidFill>
                <a:latin typeface="Times New Roman" panose="02020603050405020304" pitchFamily="18" charset="0"/>
                <a:ea typeface="宋体" panose="02010600030101010101" pitchFamily="2" charset="-122"/>
              </a:rPr>
              <a:t>but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b="1" dirty="0" smtClean="0">
                <a:solidFill>
                  <a:srgbClr val="FF0000"/>
                </a:solidFill>
                <a:latin typeface="Times New Roman" panose="02020603050405020304" pitchFamily="18" charset="0"/>
                <a:ea typeface="宋体" panose="02010600030101010101" pitchFamily="2" charset="-122"/>
              </a:rPr>
              <a:t>or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b="1" dirty="0" smtClean="0">
                <a:solidFill>
                  <a:srgbClr val="FF0000"/>
                </a:solidFill>
                <a:latin typeface="Times New Roman" panose="02020603050405020304" pitchFamily="18" charset="0"/>
                <a:ea typeface="宋体" panose="02010600030101010101" pitchFamily="2" charset="-122"/>
              </a:rPr>
              <a:t>when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时候。此处表句意的转折。故选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4232"/>
            <a:ext cx="11485848" cy="1200329"/>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will know how to be happy if you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scales,” the octopus replied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762375" algn="l"/>
                <a:tab pos="6013450" algn="l"/>
                <a:tab pos="84296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10</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ask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keep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cut	</a:t>
            </a:r>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share</a:t>
            </a:r>
          </a:p>
        </p:txBody>
      </p:sp>
      <p:sp>
        <p:nvSpPr>
          <p:cNvPr id="3" name="矩形 2"/>
          <p:cNvSpPr/>
          <p:nvPr/>
        </p:nvSpPr>
        <p:spPr>
          <a:xfrm>
            <a:off x="863738" y="2420888"/>
            <a:ext cx="407484" cy="461665"/>
          </a:xfrm>
          <a:prstGeom prst="rect">
            <a:avLst/>
          </a:prstGeom>
        </p:spPr>
        <p:txBody>
          <a:bodyPr wrap="none">
            <a:spAutoFit/>
          </a:bodyPr>
          <a:lstStyle/>
          <a:p>
            <a:r>
              <a:rPr lang="en-US" altLang="zh-CN" sz="2400"/>
              <a:t>D</a:t>
            </a:r>
            <a:endParaRPr lang="zh-CN" altLang="en-US"/>
          </a:p>
        </p:txBody>
      </p:sp>
      <p:sp>
        <p:nvSpPr>
          <p:cNvPr id="4" name="内容占位符 12"/>
          <p:cNvSpPr txBox="1">
            <a:spLocks/>
          </p:cNvSpPr>
          <p:nvPr/>
        </p:nvSpPr>
        <p:spPr bwMode="auto">
          <a:xfrm>
            <a:off x="360854" y="301883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考查动词辨析。句意：你会知道如何快乐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如果你分享你的鱼鳞。</a:t>
            </a:r>
            <a:r>
              <a:rPr lang="en-US" altLang="zh-CN" b="1" smtClean="0">
                <a:solidFill>
                  <a:srgbClr val="FF0000"/>
                </a:solidFill>
                <a:latin typeface="Times New Roman" panose="02020603050405020304" pitchFamily="18" charset="0"/>
                <a:ea typeface="宋体" panose="02010600030101010101" pitchFamily="2" charset="-122"/>
              </a:rPr>
              <a:t>ask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询问；</a:t>
            </a:r>
            <a:r>
              <a:rPr lang="en-US" altLang="zh-CN" b="1" smtClean="0">
                <a:solidFill>
                  <a:srgbClr val="FF0000"/>
                </a:solidFill>
                <a:latin typeface="Times New Roman" panose="02020603050405020304" pitchFamily="18" charset="0"/>
                <a:ea typeface="宋体" panose="02010600030101010101" pitchFamily="2" charset="-122"/>
              </a:rPr>
              <a:t>keep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a:t>
            </a:r>
            <a:r>
              <a:rPr lang="en-US" altLang="zh-CN" b="1" smtClean="0">
                <a:solidFill>
                  <a:srgbClr val="FF0000"/>
                </a:solidFill>
                <a:latin typeface="Times New Roman" panose="02020603050405020304" pitchFamily="18" charset="0"/>
                <a:ea typeface="宋体" panose="02010600030101010101" pitchFamily="2" charset="-122"/>
              </a:rPr>
              <a:t>cut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切；</a:t>
            </a:r>
            <a:r>
              <a:rPr lang="en-US" altLang="zh-CN" b="1" smtClean="0">
                <a:solidFill>
                  <a:srgbClr val="FF0000"/>
                </a:solidFill>
                <a:latin typeface="Times New Roman" panose="02020603050405020304" pitchFamily="18" charset="0"/>
                <a:ea typeface="宋体" panose="02010600030101010101" pitchFamily="2" charset="-122"/>
              </a:rPr>
              <a:t>share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分享。此处为</a:t>
            </a:r>
            <a:r>
              <a:rPr lang="en-US" altLang="zh-CN" b="1" smtClean="0">
                <a:solidFill>
                  <a:srgbClr val="FF0000"/>
                </a:solidFill>
                <a:latin typeface="+mj-ea"/>
                <a:ea typeface="+mj-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分享你的东西</a:t>
            </a:r>
            <a:r>
              <a:rPr lang="en-US" altLang="zh-CN" b="1" smtClean="0">
                <a:solidFill>
                  <a:srgbClr val="FF0000"/>
                </a:solidFill>
                <a:latin typeface="+mj-ea"/>
                <a:ea typeface="+mj-ea"/>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之意。故选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Rainbow Fish was thinking about the octopus’s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carefully, he heard a voice, “I just want one piece of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the little blue fish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951288" algn="l"/>
                <a:tab pos="6905625" algn="l"/>
                <a:tab pos="950753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legs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951288" algn="l"/>
                <a:tab pos="6905625" algn="l"/>
                <a:tab pos="9507538"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951288" algn="l"/>
                <a:tab pos="6905625" algn="l"/>
                <a:tab pos="9507538"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3951288" algn="l"/>
                <a:tab pos="6905625" algn="l"/>
                <a:tab pos="9507538"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12</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cake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bread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scale	</a:t>
            </a:r>
            <a:r>
              <a:rPr lang="en-US" altLang="zh-CN" smtClean="0">
                <a:solidFill>
                  <a:srgbClr val="000000"/>
                </a:solidFill>
                <a:latin typeface="Times New Roman" panose="02020603050405020304" pitchFamily="18" charset="0"/>
                <a:ea typeface="宋体" panose="02010600030101010101" pitchFamily="2" charset="-122"/>
              </a:rPr>
              <a:t>D</a:t>
            </a:r>
            <a:r>
              <a:rPr lang="en-US" altLang="zh-CN" smtClean="0">
                <a:solidFill>
                  <a:srgbClr val="000000"/>
                </a:solidFill>
                <a:latin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rain</a:t>
            </a:r>
          </a:p>
        </p:txBody>
      </p:sp>
      <p:sp>
        <p:nvSpPr>
          <p:cNvPr id="3" name="矩形 2"/>
          <p:cNvSpPr/>
          <p:nvPr/>
        </p:nvSpPr>
        <p:spPr>
          <a:xfrm>
            <a:off x="875461" y="1940278"/>
            <a:ext cx="389850" cy="461665"/>
          </a:xfrm>
          <a:prstGeom prst="rect">
            <a:avLst/>
          </a:prstGeom>
        </p:spPr>
        <p:txBody>
          <a:bodyPr wrap="none">
            <a:spAutoFit/>
          </a:bodyPr>
          <a:lstStyle/>
          <a:p>
            <a:r>
              <a:rPr lang="en-US" altLang="zh-CN" sz="2400"/>
              <a:t>B</a:t>
            </a:r>
            <a:endParaRPr lang="zh-CN" altLang="en-US"/>
          </a:p>
        </p:txBody>
      </p:sp>
      <p:sp>
        <p:nvSpPr>
          <p:cNvPr id="4" name="内容占位符 13"/>
          <p:cNvSpPr txBox="1">
            <a:spLocks/>
          </p:cNvSpPr>
          <p:nvPr/>
        </p:nvSpPr>
        <p:spPr bwMode="auto">
          <a:xfrm>
            <a:off x="360854" y="24208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考查名词辨析。句意：当彩虹鱼仔细思考章鱼说的话时</a:t>
            </a:r>
            <a:r>
              <a:rPr lang="en-US" altLang="zh-CN" b="1" dirty="0" smtClean="0">
                <a:solidFill>
                  <a:srgbClr val="FF0000"/>
                </a:solidFill>
                <a:latin typeface="+mj-ea"/>
                <a:ea typeface="+mj-ea"/>
              </a:rPr>
              <a:t>……</a:t>
            </a:r>
            <a:r>
              <a:rPr lang="en-US" altLang="zh-CN" b="1" dirty="0" smtClean="0">
                <a:solidFill>
                  <a:srgbClr val="FF0000"/>
                </a:solidFill>
                <a:latin typeface="Times New Roman" panose="02020603050405020304" pitchFamily="18" charset="0"/>
                <a:ea typeface="宋体" panose="02010600030101010101" pitchFamily="2" charset="-122"/>
              </a:rPr>
              <a:t>words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话语</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单词</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840292" y="3591600"/>
            <a:ext cx="407484" cy="461665"/>
          </a:xfrm>
          <a:prstGeom prst="rect">
            <a:avLst/>
          </a:prstGeom>
        </p:spPr>
        <p:txBody>
          <a:bodyPr wrap="none">
            <a:spAutoFit/>
          </a:bodyPr>
          <a:lstStyle/>
          <a:p>
            <a:r>
              <a:rPr lang="en-US" altLang="zh-CN" sz="2400"/>
              <a:t>C</a:t>
            </a:r>
            <a:endParaRPr lang="zh-CN" altLang="en-US"/>
          </a:p>
        </p:txBody>
      </p:sp>
      <p:sp>
        <p:nvSpPr>
          <p:cNvPr id="6" name="内容占位符 14"/>
          <p:cNvSpPr txBox="1">
            <a:spLocks/>
          </p:cNvSpPr>
          <p:nvPr/>
        </p:nvSpPr>
        <p:spPr bwMode="auto">
          <a:xfrm>
            <a:off x="360854" y="409895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他听到一个声音：</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我只想要一片漂亮的鳞片！</a:t>
            </a:r>
            <a:r>
              <a:rPr lang="en-US" altLang="zh-CN" b="1" dirty="0" smtClean="0">
                <a:solidFill>
                  <a:srgbClr val="FF0000"/>
                </a:solidFill>
                <a:latin typeface="+mj-ea"/>
                <a:ea typeface="+mj-ea"/>
              </a:rPr>
              <a:t>”</a:t>
            </a:r>
            <a:r>
              <a:rPr lang="en-US" altLang="zh-CN" b="1" dirty="0" smtClean="0">
                <a:solidFill>
                  <a:srgbClr val="FF0000"/>
                </a:solidFill>
                <a:latin typeface="Times New Roman" panose="02020603050405020304" pitchFamily="18" charset="0"/>
                <a:ea typeface="宋体" panose="02010600030101010101" pitchFamily="2" charset="-122"/>
              </a:rPr>
              <a:t>scale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在上文出现过</a:t>
            </a:r>
            <a:r>
              <a:rPr lang="en-US" altLang="zh-CN" b="1" dirty="0">
                <a:solidFill>
                  <a:srgbClr val="FF0000"/>
                </a:solidFill>
                <a:latin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鳞片</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TotalTime>
  <Words>915</Words>
  <Application>Microsoft Office PowerPoint</Application>
  <PresentationFormat>自定义</PresentationFormat>
  <Paragraphs>70</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2025-09-17T16:11:21Z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